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75"/>
  </p:notesMasterIdLst>
  <p:sldIdLst>
    <p:sldId id="265" r:id="rId5"/>
    <p:sldId id="266" r:id="rId6"/>
    <p:sldId id="286" r:id="rId7"/>
    <p:sldId id="287" r:id="rId8"/>
    <p:sldId id="290" r:id="rId9"/>
    <p:sldId id="327" r:id="rId10"/>
    <p:sldId id="380" r:id="rId11"/>
    <p:sldId id="326" r:id="rId12"/>
    <p:sldId id="328" r:id="rId13"/>
    <p:sldId id="325" r:id="rId14"/>
    <p:sldId id="329" r:id="rId15"/>
    <p:sldId id="331" r:id="rId16"/>
    <p:sldId id="332" r:id="rId17"/>
    <p:sldId id="333" r:id="rId18"/>
    <p:sldId id="334" r:id="rId19"/>
    <p:sldId id="305" r:id="rId20"/>
    <p:sldId id="335" r:id="rId21"/>
    <p:sldId id="336" r:id="rId22"/>
    <p:sldId id="307" r:id="rId23"/>
    <p:sldId id="337" r:id="rId24"/>
    <p:sldId id="308" r:id="rId25"/>
    <p:sldId id="338" r:id="rId26"/>
    <p:sldId id="339" r:id="rId27"/>
    <p:sldId id="340" r:id="rId28"/>
    <p:sldId id="291" r:id="rId29"/>
    <p:sldId id="341" r:id="rId30"/>
    <p:sldId id="342" r:id="rId31"/>
    <p:sldId id="343" r:id="rId32"/>
    <p:sldId id="309" r:id="rId33"/>
    <p:sldId id="381" r:id="rId34"/>
    <p:sldId id="382" r:id="rId35"/>
    <p:sldId id="310" r:id="rId36"/>
    <p:sldId id="383" r:id="rId37"/>
    <p:sldId id="346" r:id="rId38"/>
    <p:sldId id="347" r:id="rId39"/>
    <p:sldId id="348" r:id="rId40"/>
    <p:sldId id="349" r:id="rId41"/>
    <p:sldId id="299" r:id="rId42"/>
    <p:sldId id="317" r:id="rId43"/>
    <p:sldId id="350" r:id="rId44"/>
    <p:sldId id="352" r:id="rId45"/>
    <p:sldId id="351" r:id="rId46"/>
    <p:sldId id="353" r:id="rId47"/>
    <p:sldId id="354" r:id="rId48"/>
    <p:sldId id="355" r:id="rId49"/>
    <p:sldId id="356" r:id="rId50"/>
    <p:sldId id="357" r:id="rId51"/>
    <p:sldId id="363" r:id="rId52"/>
    <p:sldId id="384" r:id="rId53"/>
    <p:sldId id="358" r:id="rId54"/>
    <p:sldId id="359" r:id="rId55"/>
    <p:sldId id="360" r:id="rId56"/>
    <p:sldId id="362" r:id="rId57"/>
    <p:sldId id="364" r:id="rId58"/>
    <p:sldId id="366" r:id="rId59"/>
    <p:sldId id="365" r:id="rId60"/>
    <p:sldId id="367" r:id="rId61"/>
    <p:sldId id="369" r:id="rId62"/>
    <p:sldId id="370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272" r:id="rId71"/>
    <p:sldId id="273" r:id="rId72"/>
    <p:sldId id="385" r:id="rId73"/>
    <p:sldId id="275" r:id="rId7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6"/>
      <p:bold r:id="rId77"/>
      <p:italic r:id="rId78"/>
      <p:boldItalic r:id="rId79"/>
    </p:embeddedFont>
    <p:embeddedFont>
      <p:font typeface="Segoe UI" panose="020B0502040204020203" pitchFamily="34" charset="0"/>
      <p:regular r:id="rId80"/>
      <p:bold r:id="rId81"/>
      <p:italic r:id="rId82"/>
      <p:boldItalic r:id="rId83"/>
    </p:embeddedFont>
    <p:embeddedFont>
      <p:font typeface="Segoe UI Semibold" panose="020B0702040204020203" pitchFamily="34" charset="0"/>
      <p:bold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3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FD5DF0-9179-B5C5-320F-7314FB7963C1}" v="3" dt="2024-01-19T18:51:58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0" autoAdjust="0"/>
    <p:restoredTop sz="96247" autoAdjust="0"/>
  </p:normalViewPr>
  <p:slideViewPr>
    <p:cSldViewPr snapToGrid="0">
      <p:cViewPr varScale="1">
        <p:scale>
          <a:sx n="108" d="100"/>
          <a:sy n="108" d="100"/>
        </p:scale>
        <p:origin x="821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4.fntdata"/><Relationship Id="rId5" Type="http://schemas.openxmlformats.org/officeDocument/2006/relationships/slide" Target="slides/slide1.xml"/><Relationship Id="rId95" Type="http://schemas.openxmlformats.org/officeDocument/2006/relationships/viewProps" Target="viewProp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customschemas.google.com/relationships/presentationmetadata" Target="metadata"/><Relationship Id="rId98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.fntdata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font" Target="fonts/font7.fntdata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246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728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105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150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154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305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058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026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392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88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8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071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732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229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017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685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338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633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174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1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5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5603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383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8672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732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200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721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697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530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692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51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5236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5973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704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94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204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9661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4963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4614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9933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654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176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1978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2134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2545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7209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250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1469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6966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058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713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53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2401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5336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2743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8325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7164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8983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9526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2558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594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144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483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69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900-bing-copilot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aka.ms/ai900-content-filters" TargetMode="External"/><Relationship Id="rId4" Type="http://schemas.openxmlformats.org/officeDocument/2006/relationships/hyperlink" Target="https://aka.ms/ai900-azure-openai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document-intelligence-knowledge-mining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&#8203;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 de IA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a IA Generativa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arquitetura do modelo do transformador consiste em dois componentes principais, ou blocos.</a:t>
            </a:r>
          </a:p>
        </p:txBody>
      </p:sp>
    </p:spTree>
    <p:extLst>
      <p:ext uri="{BB962C8B-B14F-4D97-AF65-F5344CB8AC3E}">
        <p14:creationId xmlns:p14="http://schemas.microsoft.com/office/powerpoint/2010/main" val="110836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80447" y="636550"/>
            <a:ext cx="810197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02792" y="2415441"/>
            <a:ext cx="740835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bloco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codificador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cria representações semânticas do vocabulário de treinamento.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bloco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decodificador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gera novas sequências de linguagem.</a:t>
            </a:r>
          </a:p>
        </p:txBody>
      </p:sp>
    </p:spTree>
    <p:extLst>
      <p:ext uri="{BB962C8B-B14F-4D97-AF65-F5344CB8AC3E}">
        <p14:creationId xmlns:p14="http://schemas.microsoft.com/office/powerpoint/2010/main" val="183180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78842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texto é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tokenizado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 que cada palavra ou frase seja representada por um token numérico exclusivo.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Inserções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(valores de vetor com várias dimensões) são atribuídas aos tokens</a:t>
            </a:r>
          </a:p>
        </p:txBody>
      </p:sp>
    </p:spTree>
    <p:extLst>
      <p:ext uri="{BB962C8B-B14F-4D97-AF65-F5344CB8AC3E}">
        <p14:creationId xmlns:p14="http://schemas.microsoft.com/office/powerpoint/2010/main" val="382272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camadas de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atenção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examinam cada token por vez e determinam valores incorporados que refletem os relacionamentos semânticos entre os tokens.</a:t>
            </a:r>
          </a:p>
        </p:txBody>
      </p:sp>
    </p:spTree>
    <p:extLst>
      <p:ext uri="{BB962C8B-B14F-4D97-AF65-F5344CB8AC3E}">
        <p14:creationId xmlns:p14="http://schemas.microsoft.com/office/powerpoint/2010/main" val="279942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decodificador, essas relações são usadas para prever a sequência mais provável de tokens.</a:t>
            </a:r>
          </a:p>
        </p:txBody>
      </p:sp>
    </p:spTree>
    <p:extLst>
      <p:ext uri="{BB962C8B-B14F-4D97-AF65-F5344CB8AC3E}">
        <p14:creationId xmlns:p14="http://schemas.microsoft.com/office/powerpoint/2010/main" val="15817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A150D8-A7F2-82D1-23FE-2998B0E9011D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BBC95-9E0A-8C0A-DE9F-85AB6DD10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308" y="1652128"/>
            <a:ext cx="3064062" cy="32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85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-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5" y="2632418"/>
            <a:ext cx="6608998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Etapa um: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tokenização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primeira etapa no treinamento de um modelo de transformador é decompor o texto de treinamento em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9856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36091" y="636550"/>
            <a:ext cx="81463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6091" y="1793961"/>
            <a:ext cx="799125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Frase de exemplo: 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Eu ouvi um cachorro latir alto para um gato.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B55DF0-7B53-EB50-6CA6-D842D5BA72B4}"/>
              </a:ext>
            </a:extLst>
          </p:cNvPr>
          <p:cNvSpPr/>
          <p:nvPr/>
        </p:nvSpPr>
        <p:spPr bwMode="auto">
          <a:xfrm>
            <a:off x="612956" y="3144321"/>
            <a:ext cx="961443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"Eu"=1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0751FA-5382-BE32-9009-45AA7C6130B2}"/>
              </a:ext>
            </a:extLst>
          </p:cNvPr>
          <p:cNvSpPr/>
          <p:nvPr/>
        </p:nvSpPr>
        <p:spPr bwMode="auto">
          <a:xfrm>
            <a:off x="1709040" y="3140613"/>
            <a:ext cx="1432784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"ouvi"=2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C50E-5435-D55F-49CA-E8CE5DED7D4D}"/>
              </a:ext>
            </a:extLst>
          </p:cNvPr>
          <p:cNvSpPr/>
          <p:nvPr/>
        </p:nvSpPr>
        <p:spPr bwMode="auto">
          <a:xfrm>
            <a:off x="3265683" y="3140613"/>
            <a:ext cx="977155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"um"=3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DC36E-A808-1741-A880-80353C327A49}"/>
              </a:ext>
            </a:extLst>
          </p:cNvPr>
          <p:cNvSpPr/>
          <p:nvPr/>
        </p:nvSpPr>
        <p:spPr bwMode="auto">
          <a:xfrm>
            <a:off x="4381190" y="3140613"/>
            <a:ext cx="1432784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"cachorro"=4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7F80FA-02D3-74B3-7D55-801B26F25578}"/>
              </a:ext>
            </a:extLst>
          </p:cNvPr>
          <p:cNvSpPr/>
          <p:nvPr/>
        </p:nvSpPr>
        <p:spPr bwMode="auto">
          <a:xfrm>
            <a:off x="612956" y="4109257"/>
            <a:ext cx="1288329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"latir"=5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317606-1638-F13C-30BD-8A70A97EB35F}"/>
              </a:ext>
            </a:extLst>
          </p:cNvPr>
          <p:cNvSpPr/>
          <p:nvPr/>
        </p:nvSpPr>
        <p:spPr bwMode="auto">
          <a:xfrm>
            <a:off x="2034131" y="4109257"/>
            <a:ext cx="1495629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"alto"=6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A50DC-2731-E631-89E3-7EA7CB4D53A5}"/>
              </a:ext>
            </a:extLst>
          </p:cNvPr>
          <p:cNvSpPr/>
          <p:nvPr/>
        </p:nvSpPr>
        <p:spPr bwMode="auto">
          <a:xfrm>
            <a:off x="3634243" y="4109256"/>
            <a:ext cx="1119176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"para"=7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BBF4D6-6A73-2E96-7BB0-7B0103D0BC70}"/>
              </a:ext>
            </a:extLst>
          </p:cNvPr>
          <p:cNvSpPr/>
          <p:nvPr/>
        </p:nvSpPr>
        <p:spPr bwMode="auto">
          <a:xfrm>
            <a:off x="4854316" y="4109257"/>
            <a:ext cx="1220681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"gato"=8</a:t>
            </a:r>
          </a:p>
        </p:txBody>
      </p:sp>
    </p:spTree>
    <p:extLst>
      <p:ext uri="{BB962C8B-B14F-4D97-AF65-F5344CB8AC3E}">
        <p14:creationId xmlns:p14="http://schemas.microsoft.com/office/powerpoint/2010/main" val="1754946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modelos de linguagem –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707513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frase agora é representada com os tokens: 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 2 3 4 5 6 7 3 8]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Observe que “um" é tokenizado como 3 apenas uma vez.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 mesma forma, a frase “Eu ouvi um gato" poderia ser representada com as fichas 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 2 3 8]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1671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– inserções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6888" y="2313511"/>
            <a:ext cx="7583485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Etapa dois: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inserções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relações entre tokens são capturadas como vetores, conhecidos como inserções.</a:t>
            </a:r>
          </a:p>
        </p:txBody>
      </p:sp>
    </p:spTree>
    <p:extLst>
      <p:ext uri="{BB962C8B-B14F-4D97-AF65-F5344CB8AC3E}">
        <p14:creationId xmlns:p14="http://schemas.microsoft.com/office/powerpoint/2010/main" val="1044062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3550" y="1656896"/>
            <a:ext cx="6871225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básicos de IA gerativa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básicos do Serviço OpenAI do Azure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Explore a IA Gerativa Responsável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– inserções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ECBEE2-5B35-77D4-CBEB-2CBCEB527198}"/>
              </a:ext>
            </a:extLst>
          </p:cNvPr>
          <p:cNvSpPr txBox="1"/>
          <p:nvPr/>
        </p:nvSpPr>
        <p:spPr>
          <a:xfrm>
            <a:off x="6440786" y="3925865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700455-D37C-870E-2B07-8C06D893A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77" y="1809925"/>
            <a:ext cx="7031674" cy="217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94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9207" y="23750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Terceiro passo: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atenção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Capture a força das relações entre tokens usando a técnica de atenção.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352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2173" y="2445376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Meta: prever o token após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Represente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Ouvi um 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 como vetores.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Atribua mais peso a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ouvi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 e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106022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9207" y="23750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Vários tokens possíveis podem vir depois de cachorro.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token mais provável é adicionado à sequência, nesse caso ,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latir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63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908CE47-CDFC-7C5D-8B46-6252F524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59"/>
          <a:stretch/>
        </p:blipFill>
        <p:spPr bwMode="auto">
          <a:xfrm>
            <a:off x="677929" y="1606885"/>
            <a:ext cx="5180547" cy="341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730CDE-E2D7-2CFA-6930-12268E9A1852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00612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copilotos são frequentemente integrados a outros aplicativos e fornecem uma maneira para os usuários obterem ajuda com tarefas comuns a partir de um modelo generativo de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38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desenvolvedores podem criar copilotos que enviam prompts para grandes modelos de linguagem e geram conteúdo para uso em aplicativos.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1394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usuários empresariais podem usar copilotos para aumentar sua produtividade e criatividade com conteúdo gerado por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9911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9019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EA32F1-F4D4-49BF-2A0D-A21A7470176E}"/>
              </a:ext>
            </a:extLst>
          </p:cNvPr>
          <p:cNvSpPr txBox="1"/>
          <p:nvPr/>
        </p:nvSpPr>
        <p:spPr>
          <a:xfrm>
            <a:off x="1463348" y="473120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5" name="图片 16" descr="Screenshot of Microsoft 365 copilot.">
            <a:extLst>
              <a:ext uri="{FF2B5EF4-FFF2-40B4-BE49-F238E27FC236}">
                <a16:creationId xmlns:a16="http://schemas.microsoft.com/office/drawing/2014/main" id="{E2F5ADD7-6E74-1940-D6D6-5D9D6BD2E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348" y="1434692"/>
            <a:ext cx="5549635" cy="310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26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Navegador Microsoft Edge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35CBC78A-AA6D-09CF-29F8-1A62ADE0E7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40984" y="1868595"/>
            <a:ext cx="3791251" cy="301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3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2085417"/>
            <a:ext cx="779068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Descreva a IA generativa.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Descreva os recursos de grandes modelos de linguagem.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Entenda como usar o Azure OpenAI para criar soluções generativas de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2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Microsoft Bing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图片 12">
            <a:extLst>
              <a:ext uri="{FF2B5EF4-FFF2-40B4-BE49-F238E27FC236}">
                <a16:creationId xmlns:a16="http://schemas.microsoft.com/office/drawing/2014/main" id="{8DB281B9-0C10-A4B5-ED02-9814945239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95227" y="1868595"/>
            <a:ext cx="3799975" cy="30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22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GitHub Copilot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5C8B4EA6-7CCB-2566-184E-C7B811ED72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25130" y="1915629"/>
            <a:ext cx="5225860" cy="272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8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1072" y="1027380"/>
            <a:ext cx="8185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371072" y="2705629"/>
            <a:ext cx="764155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termo engenharia de prompt descreve o processo de aprimoramento de prompts.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814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1072" y="1027380"/>
            <a:ext cx="8185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71811" y="3086087"/>
            <a:ext cx="680464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desenvolvedores que projetam aplicativos e consumidores que usam aplicativos podem aprimorar a qualidade das respostas da IA gerativa usando linguagem direta, mensagens do sistema, exemplos e/ou dados de fundamentação.</a:t>
            </a:r>
          </a:p>
        </p:txBody>
      </p:sp>
    </p:spTree>
    <p:extLst>
      <p:ext uri="{BB962C8B-B14F-4D97-AF65-F5344CB8AC3E}">
        <p14:creationId xmlns:p14="http://schemas.microsoft.com/office/powerpoint/2010/main" val="1540598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299224"/>
              </p:ext>
            </p:extLst>
          </p:nvPr>
        </p:nvGraphicFramePr>
        <p:xfrm>
          <a:off x="539883" y="2313034"/>
          <a:ext cx="6814064" cy="2015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1594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58572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66742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Linguagem direta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Você pode obter conclusões mais úteis sendo explícito sobre o tipo de resposta que deseja.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“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Crie uma lista 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de 10 coisas para fazer em Edimburgo durante o mês de agosto”.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725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657404"/>
              </p:ext>
            </p:extLst>
          </p:nvPr>
        </p:nvGraphicFramePr>
        <p:xfrm>
          <a:off x="436097" y="2313034"/>
          <a:ext cx="6886852" cy="163463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37112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552376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9736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Mensagens do sistema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Descreva como o chat deve funcionar.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"Você é um assistente 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útil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que 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responde de maneira alegre e 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amigável".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364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06794"/>
              </p:ext>
            </p:extLst>
          </p:nvPr>
        </p:nvGraphicFramePr>
        <p:xfrm>
          <a:off x="539884" y="2313034"/>
          <a:ext cx="6891553" cy="2646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0685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4277533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150333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Fornecer exemplos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As LLMs geralmente dão suporte ao aprendizado zero-shot no qual as respostas podem ser geradas sem exemplos anteriores.No entanto, você também pode fornecer algumas respostas de exemplo, conhecidas como aprendizado de poucas capturas.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“Visite o castelo pela manhã, antes que as multidões cheguem”.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109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53773"/>
              </p:ext>
            </p:extLst>
          </p:nvPr>
        </p:nvGraphicFramePr>
        <p:xfrm>
          <a:off x="539884" y="2313034"/>
          <a:ext cx="6783065" cy="17005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3166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386199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53700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Dados Básicos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Os prompts podem incluir dados de fundamentação para fornecer contexto.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Incluindo 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 texto de email</a:t>
                      </a: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com a mensagem “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Resumir meu email”.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245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básicos do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 OpenAI do Azure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87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83614" y="2311734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Serviço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OpenAI do Azure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a solução de nuvem da Microsoft para implantar, personalizar e hospedar modelos de linguagem grandes.</a:t>
            </a:r>
          </a:p>
        </p:txBody>
      </p:sp>
    </p:spTree>
    <p:extLst>
      <p:ext uri="{BB962C8B-B14F-4D97-AF65-F5344CB8AC3E}">
        <p14:creationId xmlns:p14="http://schemas.microsoft.com/office/powerpoint/2010/main" val="207508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básicos de IA Generativa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83614" y="2311734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serviço OpenAI do Azure consiste em: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Modelos de IA gerativa predefinidos.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Funcionalidades de personalização.</a:t>
            </a:r>
          </a:p>
        </p:txBody>
      </p:sp>
    </p:spTree>
    <p:extLst>
      <p:ext uri="{BB962C8B-B14F-4D97-AF65-F5344CB8AC3E}">
        <p14:creationId xmlns:p14="http://schemas.microsoft.com/office/powerpoint/2010/main" val="1587735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42938" y="2571750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Ferramentas integradas para detectar e mitigar casos de uso prejudiciais para que os usuários possam implementar a IA com responsabilidade.</a:t>
            </a:r>
          </a:p>
        </p:txBody>
      </p:sp>
    </p:spTree>
    <p:extLst>
      <p:ext uri="{BB962C8B-B14F-4D97-AF65-F5344CB8AC3E}">
        <p14:creationId xmlns:p14="http://schemas.microsoft.com/office/powerpoint/2010/main" val="1888997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81684" y="2140807"/>
            <a:ext cx="697929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 corporativa com RBAC (controle de acesso baseado em função) e redes privadas.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0668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28179" y="2571750"/>
            <a:ext cx="697929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usar vários métodos para desenvolver soluções do Azure OpenAI: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de IA do Azure,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API REST,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SDKs com suporte e CLI do Azure.</a:t>
            </a:r>
          </a:p>
        </p:txBody>
      </p:sp>
    </p:spTree>
    <p:extLst>
      <p:ext uri="{BB962C8B-B14F-4D97-AF65-F5344CB8AC3E}">
        <p14:creationId xmlns:p14="http://schemas.microsoft.com/office/powerpoint/2010/main" val="143324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280644"/>
              </p:ext>
            </p:extLst>
          </p:nvPr>
        </p:nvGraphicFramePr>
        <p:xfrm>
          <a:off x="539884" y="2313034"/>
          <a:ext cx="6071931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6509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06833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GPT-4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melhoram o GPT-3.5 e podem compreender e gerar linguagem e código naturais.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316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186770"/>
              </p:ext>
            </p:extLst>
          </p:nvPr>
        </p:nvGraphicFramePr>
        <p:xfrm>
          <a:off x="539884" y="2313034"/>
          <a:ext cx="6071931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6509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06833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GPT-3.5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melhoram o GPT-3 e podem compreender e gerar linguagem e código naturais.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58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38804"/>
              </p:ext>
            </p:extLst>
          </p:nvPr>
        </p:nvGraphicFramePr>
        <p:xfrm>
          <a:off x="539884" y="2313034"/>
          <a:ext cx="6837309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3644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72366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Incorporações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podem converter texto em um formulário de vetor numérico para facilitar a similaridade de texto.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436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435830"/>
              </p:ext>
            </p:extLst>
          </p:nvPr>
        </p:nvGraphicFramePr>
        <p:xfrm>
          <a:off x="539884" y="2313034"/>
          <a:ext cx="6790814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92470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69834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DALL-E (visualização)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série de modelos em pré-visualização que podem gerar imagens originais a partir de linguagem natural.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705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64039" y="2571750"/>
            <a:ext cx="626184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e implante modelos de IA para aplicativos de software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Alimentado por modelos generativos de IA otimizados para diversas tarefas</a:t>
            </a:r>
          </a:p>
        </p:txBody>
      </p:sp>
    </p:spTree>
    <p:extLst>
      <p:ext uri="{BB962C8B-B14F-4D97-AF65-F5344CB8AC3E}">
        <p14:creationId xmlns:p14="http://schemas.microsoft.com/office/powerpoint/2010/main" val="2302737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77891" y="849149"/>
            <a:ext cx="8078893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77891" y="2565480"/>
            <a:ext cx="68898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Criar e implantar modelos de IA para aplicativos de software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Alimentado por modelos de IA gerativa otimizados para tarefas diversas</a:t>
            </a:r>
          </a:p>
        </p:txBody>
      </p:sp>
    </p:spTree>
    <p:extLst>
      <p:ext uri="{BB962C8B-B14F-4D97-AF65-F5344CB8AC3E}">
        <p14:creationId xmlns:p14="http://schemas.microsoft.com/office/powerpoint/2010/main" val="164492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1881" y="1945932"/>
            <a:ext cx="758849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imita o comportamento humano usando aprendizado de máquina para interagir com o ambiente e executar tarefas sem instruções explícitas sobre o que gerar.</a:t>
            </a:r>
          </a:p>
        </p:txBody>
      </p:sp>
    </p:spTree>
    <p:extLst>
      <p:ext uri="{BB962C8B-B14F-4D97-AF65-F5344CB8AC3E}">
        <p14:creationId xmlns:p14="http://schemas.microsoft.com/office/powerpoint/2010/main" val="3636853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39145" y="849149"/>
            <a:ext cx="811763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39145" y="2191716"/>
            <a:ext cx="68898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odelos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OpenAI incluem: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modelos GPT-4, GPT-3.5, Embeddings e DALL-E</a:t>
            </a:r>
          </a:p>
        </p:txBody>
      </p:sp>
    </p:spTree>
    <p:extLst>
      <p:ext uri="{BB962C8B-B14F-4D97-AF65-F5344CB8AC3E}">
        <p14:creationId xmlns:p14="http://schemas.microsoft.com/office/powerpoint/2010/main" val="51721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49451" y="849149"/>
            <a:ext cx="8107333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42938" y="2571750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Playgrounds: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Experimente modelos Azure OpenAI sem codificação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Use a configuração do assistente para instruir o modelo sobre como ele deve se comportar</a:t>
            </a:r>
          </a:p>
        </p:txBody>
      </p:sp>
    </p:spTree>
    <p:extLst>
      <p:ext uri="{BB962C8B-B14F-4D97-AF65-F5344CB8AC3E}">
        <p14:creationId xmlns:p14="http://schemas.microsoft.com/office/powerpoint/2010/main" val="2323912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59C2A3-9F98-4DE0-0A1C-0437CCBCC15D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467B8-663D-A146-E134-17E1A1577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067" y="1311163"/>
            <a:ext cx="5063714" cy="33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8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7200" y="849149"/>
            <a:ext cx="809958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57200" y="2323777"/>
            <a:ext cx="77006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GPT (transformadores pré-treinados generativos) são excelentes para entender e criar linguagem natural.</a:t>
            </a:r>
          </a:p>
        </p:txBody>
      </p:sp>
    </p:spTree>
    <p:extLst>
      <p:ext uri="{BB962C8B-B14F-4D97-AF65-F5344CB8AC3E}">
        <p14:creationId xmlns:p14="http://schemas.microsoft.com/office/powerpoint/2010/main" val="1247604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539884" y="1840230"/>
            <a:ext cx="768971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 exemplo, dado um prompt onde o usuário digita um texto solicitando uma receita culinária.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3D1DEB-B9F3-7B1B-1233-4A4693B42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091" y="2792081"/>
            <a:ext cx="4574432" cy="215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22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69544" y="1541717"/>
            <a:ext cx="7689717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 da resposta gerada pelo Azure OpenAI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2AC33-C5DC-FFB1-D8A1-5D51D96B6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395" y="2340949"/>
            <a:ext cx="5842873" cy="244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08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628628" y="28322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GPT traduzem linguagem natural ou trechos de código em código.</a:t>
            </a: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geração de código vai além de apenas escrever código a partir de prompts em linguagem natural. </a:t>
            </a:r>
          </a:p>
        </p:txBody>
      </p:sp>
    </p:spTree>
    <p:extLst>
      <p:ext uri="{BB962C8B-B14F-4D97-AF65-F5344CB8AC3E}">
        <p14:creationId xmlns:p14="http://schemas.microsoft.com/office/powerpoint/2010/main" val="40689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539884" y="1933336"/>
            <a:ext cx="809267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Considerando o seguinte código, ele pode gerar testes de unidade, conforme mostrado à seguir: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FBE66-4809-BBA7-E4A0-F0FE013DD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189" y="2859503"/>
            <a:ext cx="3928635" cy="189034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834ABA4-BDA2-253F-EE9E-128A38272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3824" y="3509138"/>
            <a:ext cx="560341" cy="694944"/>
          </a:xfrm>
          <a:prstGeom prst="rightArrow">
            <a:avLst/>
          </a:prstGeom>
          <a:solidFill>
            <a:srgbClr val="243A5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0950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C8DFDE-D23B-CC08-2B5E-DE49DD479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654" y="1948474"/>
            <a:ext cx="4032116" cy="27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843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64950" y="849149"/>
            <a:ext cx="80918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464950" y="2706733"/>
            <a:ext cx="755542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IA gerativa podem editar e criar imagens.O modelo que funciona com imagens é chamado DELL-E, que dá suporte à criação de imagem, edição de imagem e criação de variações de imagem.</a:t>
            </a:r>
          </a:p>
        </p:txBody>
      </p:sp>
    </p:spTree>
    <p:extLst>
      <p:ext uri="{BB962C8B-B14F-4D97-AF65-F5344CB8AC3E}">
        <p14:creationId xmlns:p14="http://schemas.microsoft.com/office/powerpoint/2010/main" val="277559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358681" y="2236346"/>
            <a:ext cx="766944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 generativa: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cria conteúdo original, como IA gerativa que foi incorporada a aplicativos 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chat.Os aplicativos de IA gerativa usam entrada em linguagem natural e retornam respostas apropriadas em uma variedade de formatos:</a:t>
            </a:r>
          </a:p>
        </p:txBody>
      </p:sp>
    </p:spTree>
    <p:extLst>
      <p:ext uri="{BB962C8B-B14F-4D97-AF65-F5344CB8AC3E}">
        <p14:creationId xmlns:p14="http://schemas.microsoft.com/office/powerpoint/2010/main" val="4124906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Geração de imagens: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 o DALL-E você pode até solicitar uma imagem em um determinado estilo. Os estilos também podem ser usados para edições e variações.</a:t>
            </a:r>
          </a:p>
        </p:txBody>
      </p:sp>
    </p:spTree>
    <p:extLst>
      <p:ext uri="{BB962C8B-B14F-4D97-AF65-F5344CB8AC3E}">
        <p14:creationId xmlns:p14="http://schemas.microsoft.com/office/powerpoint/2010/main" val="1352378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Editando uma imagem: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DALL-E pode editar a imagem conforme solicitado, alterando seu estilo, adicionando ou removendo itens ou gerando novo conteúdo para adicionar.</a:t>
            </a:r>
          </a:p>
        </p:txBody>
      </p:sp>
    </p:spTree>
    <p:extLst>
      <p:ext uri="{BB962C8B-B14F-4D97-AF65-F5344CB8AC3E}">
        <p14:creationId xmlns:p14="http://schemas.microsoft.com/office/powerpoint/2010/main" val="4270039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Variações de imagem: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variações de imagem podem ser criadas fornecendo uma imagem e especificando quantas variações da imagem você deseja.</a:t>
            </a:r>
          </a:p>
        </p:txBody>
      </p:sp>
    </p:spTree>
    <p:extLst>
      <p:ext uri="{BB962C8B-B14F-4D97-AF65-F5344CB8AC3E}">
        <p14:creationId xmlns:p14="http://schemas.microsoft.com/office/powerpoint/2010/main" val="217029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448444" y="2053379"/>
            <a:ext cx="754903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Prompt: “</a:t>
            </a:r>
            <a:r>
              <a:rPr lang="pt-BR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quatro variações da imagem de um elefante com um hambúrguer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.”</a:t>
            </a:r>
          </a:p>
        </p:txBody>
      </p:sp>
      <p:pic>
        <p:nvPicPr>
          <p:cNvPr id="2" name="Picture 2" descr="Four AI generated art depictions of an elephant with a burger on top of it.">
            <a:extLst>
              <a:ext uri="{FF2B5EF4-FFF2-40B4-BE49-F238E27FC236}">
                <a16:creationId xmlns:a16="http://schemas.microsoft.com/office/drawing/2014/main" id="{1A7951AA-FC96-43D5-C6B3-9CD4EBB6A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67" y="3210021"/>
            <a:ext cx="5627017" cy="13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A79186-9883-2B93-F85E-2ED45CFF4F8F}"/>
              </a:ext>
            </a:extLst>
          </p:cNvPr>
          <p:cNvSpPr txBox="1"/>
          <p:nvPr/>
        </p:nvSpPr>
        <p:spPr>
          <a:xfrm>
            <a:off x="680341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0622139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 generativa responsável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7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64949" y="849149"/>
            <a:ext cx="809183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Planejar uma solução de IA generativa responsável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366184" y="2419819"/>
            <a:ext cx="698776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quatro fases do processo para desenvolver e implementar um plano de IA responsável são:</a:t>
            </a:r>
          </a:p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Identificar, Medida, Mitigar e Operar</a:t>
            </a:r>
          </a:p>
        </p:txBody>
      </p:sp>
    </p:spTree>
    <p:extLst>
      <p:ext uri="{BB962C8B-B14F-4D97-AF65-F5344CB8AC3E}">
        <p14:creationId xmlns:p14="http://schemas.microsoft.com/office/powerpoint/2010/main" val="2124341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7200" y="849149"/>
            <a:ext cx="809958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Planejar uma solução de IA generativa responsável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BCBB94-7B2B-7A17-785A-E9FD611753C7}"/>
              </a:ext>
            </a:extLst>
          </p:cNvPr>
          <p:cNvSpPr txBox="1"/>
          <p:nvPr/>
        </p:nvSpPr>
        <p:spPr>
          <a:xfrm>
            <a:off x="6166466" y="443814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7590B2-A395-C2EF-6498-2F031195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39488"/>
            <a:ext cx="6998189" cy="198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60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400" b="1" i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endParaRPr lang="en-US" sz="5400" b="1" i="1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SzPts val="1100"/>
            </a:pPr>
            <a:br>
              <a:rPr lang="en-US" sz="3200" b="1" i="1" u="none" strike="noStrike" cap="none">
                <a:latin typeface="Century Gothic"/>
                <a:ea typeface="Century Gothic"/>
                <a:cs typeface="Century Gothic"/>
              </a:rPr>
            </a:br>
            <a:r>
              <a:rPr lang="en-US" sz="3200" i="1">
                <a:solidFill>
                  <a:schemeClr val="bg1"/>
                </a:solidFill>
                <a:latin typeface="Century Gothic"/>
                <a:ea typeface="Century Gothic"/>
              </a:rPr>
              <a:t>Linus Torvalds </a:t>
            </a:r>
            <a:endParaRPr lang="en-US" sz="3200" b="1" i="1" strike="noStrike" cap="none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https://aka.ms/ai900-bing-copilot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https://aka.ms/ai900-azure-openai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https://aka.ms/ai900-content-filters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Documentação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Oficial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8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矩形 7">
            <a:extLst>
              <a:ext uri="{FF2B5EF4-FFF2-40B4-BE49-F238E27FC236}">
                <a16:creationId xmlns:a16="http://schemas.microsoft.com/office/drawing/2014/main" id="{7E702C0F-C1B6-FE76-039A-EC3AFBB5F170}"/>
              </a:ext>
            </a:extLst>
          </p:cNvPr>
          <p:cNvSpPr/>
          <p:nvPr/>
        </p:nvSpPr>
        <p:spPr bwMode="auto">
          <a:xfrm>
            <a:off x="479774" y="1862354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linguagem natural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4" name="矩形 8">
            <a:extLst>
              <a:ext uri="{FF2B5EF4-FFF2-40B4-BE49-F238E27FC236}">
                <a16:creationId xmlns:a16="http://schemas.microsoft.com/office/drawing/2014/main" id="{4BB7AF99-BD42-3F46-F68E-A6E0C47B5F9E}"/>
              </a:ext>
            </a:extLst>
          </p:cNvPr>
          <p:cNvSpPr/>
          <p:nvPr/>
        </p:nvSpPr>
        <p:spPr bwMode="auto">
          <a:xfrm>
            <a:off x="2645430" y="3001480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imagem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5" name="矩形 9">
            <a:extLst>
              <a:ext uri="{FF2B5EF4-FFF2-40B4-BE49-F238E27FC236}">
                <a16:creationId xmlns:a16="http://schemas.microsoft.com/office/drawing/2014/main" id="{A47664A0-3A4A-B4F9-F0D8-516431C98470}"/>
              </a:ext>
            </a:extLst>
          </p:cNvPr>
          <p:cNvSpPr/>
          <p:nvPr/>
        </p:nvSpPr>
        <p:spPr bwMode="auto">
          <a:xfrm>
            <a:off x="4626136" y="1862354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código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6" name="Embed_ECCE">
            <a:extLst>
              <a:ext uri="{FF2B5EF4-FFF2-40B4-BE49-F238E27FC236}">
                <a16:creationId xmlns:a16="http://schemas.microsoft.com/office/drawing/2014/main" id="{C937E14E-AC07-E4FF-9F44-8041D968F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98691" y="2113602"/>
            <a:ext cx="503813" cy="432000"/>
          </a:xfrm>
          <a:custGeom>
            <a:avLst/>
            <a:gdLst>
              <a:gd name="T0" fmla="*/ 672 w 3136"/>
              <a:gd name="T1" fmla="*/ 2017 h 2689"/>
              <a:gd name="T2" fmla="*/ 0 w 3136"/>
              <a:gd name="T3" fmla="*/ 1345 h 2689"/>
              <a:gd name="T4" fmla="*/ 672 w 3136"/>
              <a:gd name="T5" fmla="*/ 672 h 2689"/>
              <a:gd name="T6" fmla="*/ 2464 w 3136"/>
              <a:gd name="T7" fmla="*/ 2017 h 2689"/>
              <a:gd name="T8" fmla="*/ 3136 w 3136"/>
              <a:gd name="T9" fmla="*/ 1345 h 2689"/>
              <a:gd name="T10" fmla="*/ 2464 w 3136"/>
              <a:gd name="T11" fmla="*/ 672 h 2689"/>
              <a:gd name="T12" fmla="*/ 1121 w 3136"/>
              <a:gd name="T13" fmla="*/ 2689 h 2689"/>
              <a:gd name="T14" fmla="*/ 2017 w 3136"/>
              <a:gd name="T15" fmla="*/ 0 h 2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36" h="2689">
                <a:moveTo>
                  <a:pt x="672" y="2017"/>
                </a:moveTo>
                <a:lnTo>
                  <a:pt x="0" y="1345"/>
                </a:lnTo>
                <a:lnTo>
                  <a:pt x="672" y="672"/>
                </a:lnTo>
                <a:moveTo>
                  <a:pt x="2464" y="2017"/>
                </a:moveTo>
                <a:lnTo>
                  <a:pt x="3136" y="1345"/>
                </a:lnTo>
                <a:lnTo>
                  <a:pt x="2464" y="672"/>
                </a:lnTo>
                <a:moveTo>
                  <a:pt x="1121" y="2689"/>
                </a:moveTo>
                <a:lnTo>
                  <a:pt x="2017" y="0"/>
                </a:lnTo>
              </a:path>
            </a:pathLst>
          </a:custGeom>
          <a:noFill/>
          <a:ln w="15875" cap="sq">
            <a:solidFill>
              <a:srgbClr val="D59DD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17" name="PhotoCollection_E7AA">
            <a:extLst>
              <a:ext uri="{FF2B5EF4-FFF2-40B4-BE49-F238E27FC236}">
                <a16:creationId xmlns:a16="http://schemas.microsoft.com/office/drawing/2014/main" id="{F57E36C7-8681-78BB-8C41-B2B58945A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52102" y="3285848"/>
            <a:ext cx="478697" cy="365760"/>
          </a:xfrm>
          <a:custGeom>
            <a:avLst/>
            <a:gdLst>
              <a:gd name="T0" fmla="*/ 3326 w 3752"/>
              <a:gd name="T1" fmla="*/ 2439 h 2865"/>
              <a:gd name="T2" fmla="*/ 0 w 3752"/>
              <a:gd name="T3" fmla="*/ 2439 h 2865"/>
              <a:gd name="T4" fmla="*/ 0 w 3752"/>
              <a:gd name="T5" fmla="*/ 0 h 2865"/>
              <a:gd name="T6" fmla="*/ 3326 w 3752"/>
              <a:gd name="T7" fmla="*/ 0 h 2865"/>
              <a:gd name="T8" fmla="*/ 3326 w 3752"/>
              <a:gd name="T9" fmla="*/ 2439 h 2865"/>
              <a:gd name="T10" fmla="*/ 2616 w 3752"/>
              <a:gd name="T11" fmla="*/ 665 h 2865"/>
              <a:gd name="T12" fmla="*/ 2660 w 3752"/>
              <a:gd name="T13" fmla="*/ 710 h 2865"/>
              <a:gd name="T14" fmla="*/ 2705 w 3752"/>
              <a:gd name="T15" fmla="*/ 665 h 2865"/>
              <a:gd name="T16" fmla="*/ 2660 w 3752"/>
              <a:gd name="T17" fmla="*/ 620 h 2865"/>
              <a:gd name="T18" fmla="*/ 2616 w 3752"/>
              <a:gd name="T19" fmla="*/ 665 h 2865"/>
              <a:gd name="T20" fmla="*/ 2660 w 3752"/>
              <a:gd name="T21" fmla="*/ 2439 h 2865"/>
              <a:gd name="T22" fmla="*/ 887 w 3752"/>
              <a:gd name="T23" fmla="*/ 665 h 2865"/>
              <a:gd name="T24" fmla="*/ 0 w 3752"/>
              <a:gd name="T25" fmla="*/ 1552 h 2865"/>
              <a:gd name="T26" fmla="*/ 3326 w 3752"/>
              <a:gd name="T27" fmla="*/ 2217 h 2865"/>
              <a:gd name="T28" fmla="*/ 2439 w 3752"/>
              <a:gd name="T29" fmla="*/ 1330 h 2865"/>
              <a:gd name="T30" fmla="*/ 1995 w 3752"/>
              <a:gd name="T31" fmla="*/ 1774 h 2865"/>
              <a:gd name="T32" fmla="*/ 426 w 3752"/>
              <a:gd name="T33" fmla="*/ 2439 h 2865"/>
              <a:gd name="T34" fmla="*/ 426 w 3752"/>
              <a:gd name="T35" fmla="*/ 2865 h 2865"/>
              <a:gd name="T36" fmla="*/ 3752 w 3752"/>
              <a:gd name="T37" fmla="*/ 2865 h 2865"/>
              <a:gd name="T38" fmla="*/ 3752 w 3752"/>
              <a:gd name="T39" fmla="*/ 426 h 2865"/>
              <a:gd name="T40" fmla="*/ 3326 w 3752"/>
              <a:gd name="T41" fmla="*/ 426 h 2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52" h="2865">
                <a:moveTo>
                  <a:pt x="3326" y="2439"/>
                </a:moveTo>
                <a:cubicBezTo>
                  <a:pt x="0" y="2439"/>
                  <a:pt x="0" y="2439"/>
                  <a:pt x="0" y="2439"/>
                </a:cubicBezTo>
                <a:cubicBezTo>
                  <a:pt x="0" y="0"/>
                  <a:pt x="0" y="0"/>
                  <a:pt x="0" y="0"/>
                </a:cubicBezTo>
                <a:cubicBezTo>
                  <a:pt x="3326" y="0"/>
                  <a:pt x="3326" y="0"/>
                  <a:pt x="3326" y="0"/>
                </a:cubicBezTo>
                <a:lnTo>
                  <a:pt x="3326" y="2439"/>
                </a:lnTo>
                <a:close/>
                <a:moveTo>
                  <a:pt x="2616" y="665"/>
                </a:moveTo>
                <a:cubicBezTo>
                  <a:pt x="2616" y="690"/>
                  <a:pt x="2636" y="710"/>
                  <a:pt x="2660" y="710"/>
                </a:cubicBezTo>
                <a:cubicBezTo>
                  <a:pt x="2685" y="710"/>
                  <a:pt x="2705" y="690"/>
                  <a:pt x="2705" y="665"/>
                </a:cubicBezTo>
                <a:cubicBezTo>
                  <a:pt x="2705" y="640"/>
                  <a:pt x="2685" y="620"/>
                  <a:pt x="2660" y="620"/>
                </a:cubicBezTo>
                <a:cubicBezTo>
                  <a:pt x="2636" y="620"/>
                  <a:pt x="2616" y="640"/>
                  <a:pt x="2616" y="665"/>
                </a:cubicBezTo>
                <a:close/>
                <a:moveTo>
                  <a:pt x="2660" y="2439"/>
                </a:moveTo>
                <a:cubicBezTo>
                  <a:pt x="887" y="665"/>
                  <a:pt x="887" y="665"/>
                  <a:pt x="887" y="665"/>
                </a:cubicBezTo>
                <a:cubicBezTo>
                  <a:pt x="0" y="1552"/>
                  <a:pt x="0" y="1552"/>
                  <a:pt x="0" y="1552"/>
                </a:cubicBezTo>
                <a:moveTo>
                  <a:pt x="3326" y="2217"/>
                </a:moveTo>
                <a:cubicBezTo>
                  <a:pt x="2439" y="1330"/>
                  <a:pt x="2439" y="1330"/>
                  <a:pt x="2439" y="1330"/>
                </a:cubicBezTo>
                <a:cubicBezTo>
                  <a:pt x="1995" y="1774"/>
                  <a:pt x="1995" y="1774"/>
                  <a:pt x="1995" y="1774"/>
                </a:cubicBezTo>
                <a:moveTo>
                  <a:pt x="426" y="2439"/>
                </a:moveTo>
                <a:cubicBezTo>
                  <a:pt x="426" y="2865"/>
                  <a:pt x="426" y="2865"/>
                  <a:pt x="426" y="2865"/>
                </a:cubicBezTo>
                <a:cubicBezTo>
                  <a:pt x="3752" y="2865"/>
                  <a:pt x="3752" y="2865"/>
                  <a:pt x="3752" y="2865"/>
                </a:cubicBezTo>
                <a:cubicBezTo>
                  <a:pt x="3752" y="426"/>
                  <a:pt x="3752" y="426"/>
                  <a:pt x="3752" y="426"/>
                </a:cubicBezTo>
                <a:cubicBezTo>
                  <a:pt x="3326" y="426"/>
                  <a:pt x="3326" y="426"/>
                  <a:pt x="3326" y="426"/>
                </a:cubicBezTo>
              </a:path>
            </a:pathLst>
          </a:custGeom>
          <a:noFill/>
          <a:ln w="15875" cap="sq">
            <a:solidFill>
              <a:srgbClr val="D59DD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grpSp>
        <p:nvGrpSpPr>
          <p:cNvPr id="18" name="组合 16">
            <a:extLst>
              <a:ext uri="{FF2B5EF4-FFF2-40B4-BE49-F238E27FC236}">
                <a16:creationId xmlns:a16="http://schemas.microsoft.com/office/drawing/2014/main" id="{1E6B2D4A-F937-B3C9-CF1D-D6AAADB6E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1253" y="2095602"/>
            <a:ext cx="468000" cy="468000"/>
            <a:chOff x="959550" y="4798277"/>
            <a:chExt cx="468000" cy="468000"/>
          </a:xfrm>
        </p:grpSpPr>
        <p:sp>
          <p:nvSpPr>
            <p:cNvPr id="19" name="Characters_E8C1" title="Icon of the letter A and a letter in another language">
              <a:extLst>
                <a:ext uri="{FF2B5EF4-FFF2-40B4-BE49-F238E27FC236}">
                  <a16:creationId xmlns:a16="http://schemas.microsoft.com/office/drawing/2014/main" id="{4AFC976A-EA9B-5BCA-68DA-5E18FA53663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6258" y="4849397"/>
              <a:ext cx="354584" cy="365760"/>
            </a:xfrm>
            <a:custGeom>
              <a:avLst/>
              <a:gdLst>
                <a:gd name="T0" fmla="*/ 0 w 3316"/>
                <a:gd name="T1" fmla="*/ 3423 h 3423"/>
                <a:gd name="T2" fmla="*/ 358 w 3316"/>
                <a:gd name="T3" fmla="*/ 2923 h 3423"/>
                <a:gd name="T4" fmla="*/ 1329 w 3316"/>
                <a:gd name="T5" fmla="*/ 3423 h 3423"/>
                <a:gd name="T6" fmla="*/ 878 w 3316"/>
                <a:gd name="T7" fmla="*/ 1499 h 3423"/>
                <a:gd name="T8" fmla="*/ 416 w 3316"/>
                <a:gd name="T9" fmla="*/ 2749 h 3423"/>
                <a:gd name="T10" fmla="*/ 1104 w 3316"/>
                <a:gd name="T11" fmla="*/ 2749 h 3423"/>
                <a:gd name="T12" fmla="*/ 1252 w 3316"/>
                <a:gd name="T13" fmla="*/ 491 h 3423"/>
                <a:gd name="T14" fmla="*/ 1247 w 3316"/>
                <a:gd name="T15" fmla="*/ 252 h 3423"/>
                <a:gd name="T16" fmla="*/ 2140 w 3316"/>
                <a:gd name="T17" fmla="*/ 257 h 3423"/>
                <a:gd name="T18" fmla="*/ 2130 w 3316"/>
                <a:gd name="T19" fmla="*/ 0 h 3423"/>
                <a:gd name="T20" fmla="*/ 2339 w 3316"/>
                <a:gd name="T21" fmla="*/ 30 h 3423"/>
                <a:gd name="T22" fmla="*/ 2337 w 3316"/>
                <a:gd name="T23" fmla="*/ 34 h 3423"/>
                <a:gd name="T24" fmla="*/ 2324 w 3316"/>
                <a:gd name="T25" fmla="*/ 257 h 3423"/>
                <a:gd name="T26" fmla="*/ 3258 w 3316"/>
                <a:gd name="T27" fmla="*/ 252 h 3423"/>
                <a:gd name="T28" fmla="*/ 3254 w 3316"/>
                <a:gd name="T29" fmla="*/ 491 h 3423"/>
                <a:gd name="T30" fmla="*/ 3073 w 3316"/>
                <a:gd name="T31" fmla="*/ 764 h 3423"/>
                <a:gd name="T32" fmla="*/ 1431 w 3316"/>
                <a:gd name="T33" fmla="*/ 408 h 3423"/>
                <a:gd name="T34" fmla="*/ 1247 w 3316"/>
                <a:gd name="T35" fmla="*/ 767 h 3423"/>
                <a:gd name="T36" fmla="*/ 2351 w 3316"/>
                <a:gd name="T37" fmla="*/ 1475 h 3423"/>
                <a:gd name="T38" fmla="*/ 2359 w 3316"/>
                <a:gd name="T39" fmla="*/ 1983 h 3423"/>
                <a:gd name="T40" fmla="*/ 1943 w 3316"/>
                <a:gd name="T41" fmla="*/ 2173 h 3423"/>
                <a:gd name="T42" fmla="*/ 1884 w 3316"/>
                <a:gd name="T43" fmla="*/ 2125 h 3423"/>
                <a:gd name="T44" fmla="*/ 2033 w 3316"/>
                <a:gd name="T45" fmla="*/ 2002 h 3423"/>
                <a:gd name="T46" fmla="*/ 2167 w 3316"/>
                <a:gd name="T47" fmla="*/ 1884 h 3423"/>
                <a:gd name="T48" fmla="*/ 1506 w 3316"/>
                <a:gd name="T49" fmla="*/ 1475 h 3423"/>
                <a:gd name="T50" fmla="*/ 1204 w 3316"/>
                <a:gd name="T51" fmla="*/ 1311 h 3423"/>
                <a:gd name="T52" fmla="*/ 2169 w 3316"/>
                <a:gd name="T53" fmla="*/ 1315 h 3423"/>
                <a:gd name="T54" fmla="*/ 2157 w 3316"/>
                <a:gd name="T55" fmla="*/ 1114 h 3423"/>
                <a:gd name="T56" fmla="*/ 2290 w 3316"/>
                <a:gd name="T57" fmla="*/ 1128 h 3423"/>
                <a:gd name="T58" fmla="*/ 2564 w 3316"/>
                <a:gd name="T59" fmla="*/ 902 h 3423"/>
                <a:gd name="T60" fmla="*/ 1936 w 3316"/>
                <a:gd name="T61" fmla="*/ 836 h 3423"/>
                <a:gd name="T62" fmla="*/ 1620 w 3316"/>
                <a:gd name="T63" fmla="*/ 678 h 3423"/>
                <a:gd name="T64" fmla="*/ 2664 w 3316"/>
                <a:gd name="T65" fmla="*/ 682 h 3423"/>
                <a:gd name="T66" fmla="*/ 2755 w 3316"/>
                <a:gd name="T67" fmla="*/ 670 h 3423"/>
                <a:gd name="T68" fmla="*/ 2846 w 3316"/>
                <a:gd name="T69" fmla="*/ 730 h 3423"/>
                <a:gd name="T70" fmla="*/ 2892 w 3316"/>
                <a:gd name="T71" fmla="*/ 832 h 3423"/>
                <a:gd name="T72" fmla="*/ 2783 w 3316"/>
                <a:gd name="T73" fmla="*/ 912 h 3423"/>
                <a:gd name="T74" fmla="*/ 2351 w 3316"/>
                <a:gd name="T75" fmla="*/ 1235 h 3423"/>
                <a:gd name="T76" fmla="*/ 3015 w 3316"/>
                <a:gd name="T77" fmla="*/ 1315 h 3423"/>
                <a:gd name="T78" fmla="*/ 3316 w 3316"/>
                <a:gd name="T79" fmla="*/ 1480 h 3423"/>
                <a:gd name="T80" fmla="*/ 2351 w 3316"/>
                <a:gd name="T81" fmla="*/ 1475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16" h="3423">
                  <a:moveTo>
                    <a:pt x="642" y="1499"/>
                  </a:moveTo>
                  <a:cubicBezTo>
                    <a:pt x="0" y="3423"/>
                    <a:pt x="0" y="3423"/>
                    <a:pt x="0" y="3423"/>
                  </a:cubicBezTo>
                  <a:cubicBezTo>
                    <a:pt x="191" y="3423"/>
                    <a:pt x="191" y="3423"/>
                    <a:pt x="191" y="3423"/>
                  </a:cubicBezTo>
                  <a:cubicBezTo>
                    <a:pt x="358" y="2923"/>
                    <a:pt x="358" y="2923"/>
                    <a:pt x="358" y="2923"/>
                  </a:cubicBezTo>
                  <a:cubicBezTo>
                    <a:pt x="1162" y="2923"/>
                    <a:pt x="1162" y="2923"/>
                    <a:pt x="1162" y="2923"/>
                  </a:cubicBezTo>
                  <a:cubicBezTo>
                    <a:pt x="1329" y="3423"/>
                    <a:pt x="1329" y="3423"/>
                    <a:pt x="1329" y="3423"/>
                  </a:cubicBezTo>
                  <a:cubicBezTo>
                    <a:pt x="1520" y="3423"/>
                    <a:pt x="1520" y="3423"/>
                    <a:pt x="1520" y="3423"/>
                  </a:cubicBezTo>
                  <a:cubicBezTo>
                    <a:pt x="878" y="1499"/>
                    <a:pt x="878" y="1499"/>
                    <a:pt x="878" y="1499"/>
                  </a:cubicBezTo>
                  <a:lnTo>
                    <a:pt x="642" y="1499"/>
                  </a:lnTo>
                  <a:close/>
                  <a:moveTo>
                    <a:pt x="416" y="2749"/>
                  </a:moveTo>
                  <a:cubicBezTo>
                    <a:pt x="760" y="1716"/>
                    <a:pt x="760" y="1716"/>
                    <a:pt x="760" y="1716"/>
                  </a:cubicBezTo>
                  <a:cubicBezTo>
                    <a:pt x="1104" y="2749"/>
                    <a:pt x="1104" y="2749"/>
                    <a:pt x="1104" y="2749"/>
                  </a:cubicBezTo>
                  <a:lnTo>
                    <a:pt x="416" y="2749"/>
                  </a:lnTo>
                  <a:close/>
                  <a:moveTo>
                    <a:pt x="1252" y="491"/>
                  </a:moveTo>
                  <a:cubicBezTo>
                    <a:pt x="1252" y="399"/>
                    <a:pt x="1252" y="399"/>
                    <a:pt x="1252" y="399"/>
                  </a:cubicBezTo>
                  <a:cubicBezTo>
                    <a:pt x="1247" y="252"/>
                    <a:pt x="1247" y="252"/>
                    <a:pt x="1247" y="252"/>
                  </a:cubicBezTo>
                  <a:cubicBezTo>
                    <a:pt x="1563" y="257"/>
                    <a:pt x="1563" y="257"/>
                    <a:pt x="1563" y="257"/>
                  </a:cubicBezTo>
                  <a:cubicBezTo>
                    <a:pt x="2140" y="257"/>
                    <a:pt x="2140" y="257"/>
                    <a:pt x="2140" y="257"/>
                  </a:cubicBezTo>
                  <a:cubicBezTo>
                    <a:pt x="2140" y="197"/>
                    <a:pt x="2140" y="197"/>
                    <a:pt x="2140" y="197"/>
                  </a:cubicBezTo>
                  <a:cubicBezTo>
                    <a:pt x="2140" y="114"/>
                    <a:pt x="2137" y="49"/>
                    <a:pt x="2130" y="0"/>
                  </a:cubicBezTo>
                  <a:cubicBezTo>
                    <a:pt x="2197" y="1"/>
                    <a:pt x="2270" y="5"/>
                    <a:pt x="2347" y="11"/>
                  </a:cubicBezTo>
                  <a:cubicBezTo>
                    <a:pt x="2345" y="16"/>
                    <a:pt x="2343" y="22"/>
                    <a:pt x="2339" y="30"/>
                  </a:cubicBezTo>
                  <a:cubicBezTo>
                    <a:pt x="2338" y="32"/>
                    <a:pt x="2338" y="32"/>
                    <a:pt x="2338" y="32"/>
                  </a:cubicBezTo>
                  <a:cubicBezTo>
                    <a:pt x="2337" y="34"/>
                    <a:pt x="2337" y="34"/>
                    <a:pt x="2337" y="34"/>
                  </a:cubicBezTo>
                  <a:cubicBezTo>
                    <a:pt x="2328" y="64"/>
                    <a:pt x="2324" y="114"/>
                    <a:pt x="2324" y="193"/>
                  </a:cubicBezTo>
                  <a:cubicBezTo>
                    <a:pt x="2324" y="257"/>
                    <a:pt x="2324" y="257"/>
                    <a:pt x="2324" y="257"/>
                  </a:cubicBezTo>
                  <a:cubicBezTo>
                    <a:pt x="2940" y="257"/>
                    <a:pt x="2940" y="257"/>
                    <a:pt x="2940" y="257"/>
                  </a:cubicBezTo>
                  <a:cubicBezTo>
                    <a:pt x="3258" y="252"/>
                    <a:pt x="3258" y="252"/>
                    <a:pt x="3258" y="252"/>
                  </a:cubicBezTo>
                  <a:cubicBezTo>
                    <a:pt x="3254" y="376"/>
                    <a:pt x="3254" y="376"/>
                    <a:pt x="3254" y="376"/>
                  </a:cubicBezTo>
                  <a:cubicBezTo>
                    <a:pt x="3254" y="491"/>
                    <a:pt x="3254" y="491"/>
                    <a:pt x="3254" y="491"/>
                  </a:cubicBezTo>
                  <a:cubicBezTo>
                    <a:pt x="3259" y="764"/>
                    <a:pt x="3259" y="764"/>
                    <a:pt x="3259" y="764"/>
                  </a:cubicBezTo>
                  <a:cubicBezTo>
                    <a:pt x="3073" y="764"/>
                    <a:pt x="3073" y="764"/>
                    <a:pt x="3073" y="764"/>
                  </a:cubicBezTo>
                  <a:cubicBezTo>
                    <a:pt x="3073" y="408"/>
                    <a:pt x="3073" y="408"/>
                    <a:pt x="3073" y="408"/>
                  </a:cubicBezTo>
                  <a:cubicBezTo>
                    <a:pt x="1431" y="408"/>
                    <a:pt x="1431" y="408"/>
                    <a:pt x="1431" y="408"/>
                  </a:cubicBezTo>
                  <a:cubicBezTo>
                    <a:pt x="1431" y="767"/>
                    <a:pt x="1431" y="767"/>
                    <a:pt x="1431" y="767"/>
                  </a:cubicBezTo>
                  <a:cubicBezTo>
                    <a:pt x="1247" y="767"/>
                    <a:pt x="1247" y="767"/>
                    <a:pt x="1247" y="767"/>
                  </a:cubicBezTo>
                  <a:lnTo>
                    <a:pt x="1252" y="491"/>
                  </a:lnTo>
                  <a:close/>
                  <a:moveTo>
                    <a:pt x="2351" y="1475"/>
                  </a:moveTo>
                  <a:cubicBezTo>
                    <a:pt x="2351" y="1640"/>
                    <a:pt x="2351" y="1640"/>
                    <a:pt x="2351" y="1640"/>
                  </a:cubicBezTo>
                  <a:cubicBezTo>
                    <a:pt x="2359" y="1983"/>
                    <a:pt x="2359" y="1983"/>
                    <a:pt x="2359" y="1983"/>
                  </a:cubicBezTo>
                  <a:cubicBezTo>
                    <a:pt x="2358" y="2052"/>
                    <a:pt x="2339" y="2099"/>
                    <a:pt x="2299" y="2129"/>
                  </a:cubicBezTo>
                  <a:cubicBezTo>
                    <a:pt x="2276" y="2145"/>
                    <a:pt x="2200" y="2173"/>
                    <a:pt x="1943" y="2173"/>
                  </a:cubicBezTo>
                  <a:cubicBezTo>
                    <a:pt x="1917" y="2173"/>
                    <a:pt x="1904" y="2172"/>
                    <a:pt x="1898" y="2170"/>
                  </a:cubicBezTo>
                  <a:cubicBezTo>
                    <a:pt x="1896" y="2164"/>
                    <a:pt x="1891" y="2152"/>
                    <a:pt x="1884" y="2125"/>
                  </a:cubicBezTo>
                  <a:cubicBezTo>
                    <a:pt x="1873" y="2081"/>
                    <a:pt x="1857" y="2037"/>
                    <a:pt x="1836" y="1993"/>
                  </a:cubicBezTo>
                  <a:cubicBezTo>
                    <a:pt x="1906" y="1999"/>
                    <a:pt x="1972" y="2002"/>
                    <a:pt x="2033" y="2002"/>
                  </a:cubicBezTo>
                  <a:cubicBezTo>
                    <a:pt x="2084" y="2002"/>
                    <a:pt x="2117" y="1992"/>
                    <a:pt x="2138" y="1972"/>
                  </a:cubicBezTo>
                  <a:cubicBezTo>
                    <a:pt x="2158" y="1953"/>
                    <a:pt x="2167" y="1924"/>
                    <a:pt x="2167" y="1884"/>
                  </a:cubicBezTo>
                  <a:cubicBezTo>
                    <a:pt x="2167" y="1475"/>
                    <a:pt x="2167" y="1475"/>
                    <a:pt x="2167" y="1475"/>
                  </a:cubicBezTo>
                  <a:cubicBezTo>
                    <a:pt x="1506" y="1475"/>
                    <a:pt x="1506" y="1475"/>
                    <a:pt x="1506" y="1475"/>
                  </a:cubicBezTo>
                  <a:cubicBezTo>
                    <a:pt x="1204" y="1480"/>
                    <a:pt x="1204" y="1480"/>
                    <a:pt x="1204" y="1480"/>
                  </a:cubicBezTo>
                  <a:cubicBezTo>
                    <a:pt x="1204" y="1311"/>
                    <a:pt x="1204" y="1311"/>
                    <a:pt x="1204" y="1311"/>
                  </a:cubicBezTo>
                  <a:cubicBezTo>
                    <a:pt x="1505" y="1315"/>
                    <a:pt x="1505" y="1315"/>
                    <a:pt x="1505" y="1315"/>
                  </a:cubicBezTo>
                  <a:cubicBezTo>
                    <a:pt x="2169" y="1315"/>
                    <a:pt x="2169" y="1315"/>
                    <a:pt x="2169" y="1315"/>
                  </a:cubicBezTo>
                  <a:cubicBezTo>
                    <a:pt x="2167" y="1276"/>
                    <a:pt x="2167" y="1276"/>
                    <a:pt x="2167" y="1276"/>
                  </a:cubicBezTo>
                  <a:cubicBezTo>
                    <a:pt x="2165" y="1211"/>
                    <a:pt x="2162" y="1157"/>
                    <a:pt x="2157" y="1114"/>
                  </a:cubicBezTo>
                  <a:cubicBezTo>
                    <a:pt x="2210" y="1119"/>
                    <a:pt x="2250" y="1123"/>
                    <a:pt x="2276" y="1127"/>
                  </a:cubicBezTo>
                  <a:cubicBezTo>
                    <a:pt x="2290" y="1128"/>
                    <a:pt x="2290" y="1128"/>
                    <a:pt x="2290" y="1128"/>
                  </a:cubicBezTo>
                  <a:cubicBezTo>
                    <a:pt x="2302" y="1120"/>
                    <a:pt x="2302" y="1120"/>
                    <a:pt x="2302" y="1120"/>
                  </a:cubicBezTo>
                  <a:cubicBezTo>
                    <a:pt x="2365" y="1077"/>
                    <a:pt x="2452" y="1003"/>
                    <a:pt x="2564" y="902"/>
                  </a:cubicBezTo>
                  <a:cubicBezTo>
                    <a:pt x="2636" y="836"/>
                    <a:pt x="2636" y="836"/>
                    <a:pt x="2636" y="836"/>
                  </a:cubicBezTo>
                  <a:cubicBezTo>
                    <a:pt x="1936" y="836"/>
                    <a:pt x="1936" y="836"/>
                    <a:pt x="1936" y="836"/>
                  </a:cubicBezTo>
                  <a:cubicBezTo>
                    <a:pt x="1620" y="840"/>
                    <a:pt x="1620" y="840"/>
                    <a:pt x="1620" y="840"/>
                  </a:cubicBezTo>
                  <a:cubicBezTo>
                    <a:pt x="1620" y="678"/>
                    <a:pt x="1620" y="678"/>
                    <a:pt x="1620" y="678"/>
                  </a:cubicBezTo>
                  <a:cubicBezTo>
                    <a:pt x="1936" y="682"/>
                    <a:pt x="1936" y="682"/>
                    <a:pt x="1936" y="682"/>
                  </a:cubicBezTo>
                  <a:cubicBezTo>
                    <a:pt x="2664" y="682"/>
                    <a:pt x="2664" y="682"/>
                    <a:pt x="2664" y="682"/>
                  </a:cubicBezTo>
                  <a:cubicBezTo>
                    <a:pt x="2703" y="682"/>
                    <a:pt x="2733" y="678"/>
                    <a:pt x="2754" y="670"/>
                  </a:cubicBezTo>
                  <a:cubicBezTo>
                    <a:pt x="2755" y="670"/>
                    <a:pt x="2755" y="670"/>
                    <a:pt x="2755" y="670"/>
                  </a:cubicBezTo>
                  <a:cubicBezTo>
                    <a:pt x="2763" y="667"/>
                    <a:pt x="2768" y="666"/>
                    <a:pt x="2771" y="665"/>
                  </a:cubicBezTo>
                  <a:cubicBezTo>
                    <a:pt x="2776" y="667"/>
                    <a:pt x="2796" y="677"/>
                    <a:pt x="2846" y="730"/>
                  </a:cubicBezTo>
                  <a:cubicBezTo>
                    <a:pt x="2904" y="792"/>
                    <a:pt x="2910" y="814"/>
                    <a:pt x="2911" y="817"/>
                  </a:cubicBezTo>
                  <a:cubicBezTo>
                    <a:pt x="2910" y="821"/>
                    <a:pt x="2903" y="827"/>
                    <a:pt x="2892" y="832"/>
                  </a:cubicBezTo>
                  <a:cubicBezTo>
                    <a:pt x="2891" y="833"/>
                    <a:pt x="2891" y="833"/>
                    <a:pt x="2891" y="833"/>
                  </a:cubicBezTo>
                  <a:cubicBezTo>
                    <a:pt x="2867" y="846"/>
                    <a:pt x="2831" y="872"/>
                    <a:pt x="2783" y="912"/>
                  </a:cubicBezTo>
                  <a:cubicBezTo>
                    <a:pt x="2612" y="1053"/>
                    <a:pt x="2473" y="1158"/>
                    <a:pt x="2369" y="1224"/>
                  </a:cubicBezTo>
                  <a:cubicBezTo>
                    <a:pt x="2351" y="1235"/>
                    <a:pt x="2351" y="1235"/>
                    <a:pt x="2351" y="1235"/>
                  </a:cubicBezTo>
                  <a:cubicBezTo>
                    <a:pt x="2351" y="1315"/>
                    <a:pt x="2351" y="1315"/>
                    <a:pt x="2351" y="1315"/>
                  </a:cubicBezTo>
                  <a:cubicBezTo>
                    <a:pt x="3015" y="1315"/>
                    <a:pt x="3015" y="1315"/>
                    <a:pt x="3015" y="1315"/>
                  </a:cubicBezTo>
                  <a:cubicBezTo>
                    <a:pt x="3316" y="1311"/>
                    <a:pt x="3316" y="1311"/>
                    <a:pt x="3316" y="1311"/>
                  </a:cubicBezTo>
                  <a:cubicBezTo>
                    <a:pt x="3316" y="1480"/>
                    <a:pt x="3316" y="1480"/>
                    <a:pt x="3316" y="1480"/>
                  </a:cubicBezTo>
                  <a:cubicBezTo>
                    <a:pt x="3016" y="1475"/>
                    <a:pt x="3016" y="1475"/>
                    <a:pt x="3016" y="1475"/>
                  </a:cubicBezTo>
                  <a:lnTo>
                    <a:pt x="2351" y="1475"/>
                  </a:lnTo>
                  <a:close/>
                </a:path>
              </a:pathLst>
            </a:custGeom>
            <a:solidFill>
              <a:srgbClr val="D59DD7"/>
            </a:solidFill>
            <a:ln cap="sq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" name="矩形 15">
              <a:extLst>
                <a:ext uri="{FF2B5EF4-FFF2-40B4-BE49-F238E27FC236}">
                  <a16:creationId xmlns:a16="http://schemas.microsoft.com/office/drawing/2014/main" id="{EB0C21C1-24F8-B0FA-EFF4-7A82ED326F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9550" y="4798277"/>
              <a:ext cx="468000" cy="468000"/>
            </a:xfrm>
            <a:prstGeom prst="rect">
              <a:avLst/>
            </a:prstGeom>
            <a:noFill/>
            <a:ln w="15875" cap="flat" cmpd="sng" algn="ctr">
              <a:solidFill>
                <a:srgbClr val="D59D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03019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1">
              <a:buSzPts val="16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dirty="0">
                <a:solidFill>
                  <a:srgbClr val="EA4E60"/>
                </a:solidFill>
                <a:ea typeface="Calibri"/>
                <a:sym typeface="Calibri"/>
              </a:rPr>
              <a:t>https://web.dio.me/articles</a:t>
            </a:r>
            <a:endParaRPr lang="pt-BR" sz="2400" b="0" i="0" u="none" strike="noStrike" cap="none" dirty="0">
              <a:solidFill>
                <a:srgbClr val="EA4E6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80D14-D1AD-4C74-8489-88CB3A872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FD774-FCC0-2335-12E4-EA5E563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64786" y="2490035"/>
            <a:ext cx="742385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 aplicativos de IA gerativa são alimentados por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LLMs (modelos de linguagem grandes),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 são um tipo especializado de modelo de machine learning que você pode usar para executar tarefas de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PLN (processamento de linguagem natural)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incluindo:</a:t>
            </a:r>
          </a:p>
        </p:txBody>
      </p:sp>
    </p:spTree>
    <p:extLst>
      <p:ext uri="{BB962C8B-B14F-4D97-AF65-F5344CB8AC3E}">
        <p14:creationId xmlns:p14="http://schemas.microsoft.com/office/powerpoint/2010/main" val="113937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711388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Determinar sentimento ou classificar de outra forma o texto em idioma natural.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Resumir um texto.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Comparar várias fontes de texto quanto à similaridade semântica.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Geração de nova linguagem natural.</a:t>
            </a:r>
          </a:p>
        </p:txBody>
      </p:sp>
    </p:spTree>
    <p:extLst>
      <p:ext uri="{BB962C8B-B14F-4D97-AF65-F5344CB8AC3E}">
        <p14:creationId xmlns:p14="http://schemas.microsoft.com/office/powerpoint/2010/main" val="3652925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CB18AD7-72FF-4A22-9609-A70FD3CF7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2207</Words>
  <Application>Microsoft Office PowerPoint</Application>
  <PresentationFormat>Apresentação na tela (16:9)</PresentationFormat>
  <Paragraphs>313</Paragraphs>
  <Slides>70</Slides>
  <Notes>70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1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65</cp:revision>
  <dcterms:modified xsi:type="dcterms:W3CDTF">2025-02-07T21:56:41Z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